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7"/>
  </p:notesMasterIdLst>
  <p:sldIdLst>
    <p:sldId id="289" r:id="rId3"/>
    <p:sldId id="257" r:id="rId4"/>
    <p:sldId id="258" r:id="rId5"/>
    <p:sldId id="259"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ne" initials="J" lastIdx="5" clrIdx="0">
    <p:extLst>
      <p:ext uri="{19B8F6BF-5375-455C-9EA6-DF929625EA0E}">
        <p15:presenceInfo xmlns:p15="http://schemas.microsoft.com/office/powerpoint/2012/main" userId="Ja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81" d="100"/>
          <a:sy n="81" d="100"/>
        </p:scale>
        <p:origin x="33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13"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C15FE5-6E27-425B-9B8B-390ECD85CB6B}" type="datetimeFigureOut">
              <a:rPr lang="en-GB" smtClean="0"/>
              <a:t>31/08/2017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FC948D-EA0F-48C7-B007-FC6EAD3C38B6}" type="slidenum">
              <a:rPr lang="en-GB" smtClean="0"/>
              <a:t>‹#›</a:t>
            </a:fld>
            <a:endParaRPr lang="en-GB"/>
          </a:p>
        </p:txBody>
      </p:sp>
    </p:spTree>
    <p:extLst>
      <p:ext uri="{BB962C8B-B14F-4D97-AF65-F5344CB8AC3E}">
        <p14:creationId xmlns:p14="http://schemas.microsoft.com/office/powerpoint/2010/main" val="1046616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Shape 370"/>
          <p:cNvSpPr txBox="1">
            <a:spLocks noGrp="1"/>
          </p:cNvSpPr>
          <p:nvPr>
            <p:ph type="body" idx="1"/>
          </p:nvPr>
        </p:nvSpPr>
        <p:spPr>
          <a:xfrm>
            <a:off x="1124744" y="4343400"/>
            <a:ext cx="4608512" cy="4114800"/>
          </a:xfrm>
          <a:prstGeom prst="rect">
            <a:avLst/>
          </a:prstGeom>
        </p:spPr>
        <p:txBody>
          <a:bodyPr lIns="91425" tIns="91425" rIns="91425" bIns="91425" anchor="t" anchorCtr="0">
            <a:noAutofit/>
          </a:bodyPr>
          <a:lstStyle/>
          <a:p>
            <a:pPr lvl="0">
              <a:spcBef>
                <a:spcPts val="0"/>
              </a:spcBef>
              <a:buNone/>
            </a:pPr>
            <a:endParaRPr dirty="0"/>
          </a:p>
        </p:txBody>
      </p:sp>
      <p:sp>
        <p:nvSpPr>
          <p:cNvPr id="371" name="Shape 3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966860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2</a:t>
            </a:fld>
            <a:endParaRPr lang="en-GB"/>
          </a:p>
        </p:txBody>
      </p:sp>
    </p:spTree>
    <p:extLst>
      <p:ext uri="{BB962C8B-B14F-4D97-AF65-F5344CB8AC3E}">
        <p14:creationId xmlns:p14="http://schemas.microsoft.com/office/powerpoint/2010/main" val="2046344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3</a:t>
            </a:fld>
            <a:endParaRPr lang="en-GB"/>
          </a:p>
        </p:txBody>
      </p:sp>
    </p:spTree>
    <p:extLst>
      <p:ext uri="{BB962C8B-B14F-4D97-AF65-F5344CB8AC3E}">
        <p14:creationId xmlns:p14="http://schemas.microsoft.com/office/powerpoint/2010/main" val="342115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6FC948D-EA0F-48C7-B007-FC6EAD3C38B6}" type="slidenum">
              <a:rPr lang="en-GB" smtClean="0"/>
              <a:t>4</a:t>
            </a:fld>
            <a:endParaRPr lang="en-GB"/>
          </a:p>
        </p:txBody>
      </p:sp>
    </p:spTree>
    <p:extLst>
      <p:ext uri="{BB962C8B-B14F-4D97-AF65-F5344CB8AC3E}">
        <p14:creationId xmlns:p14="http://schemas.microsoft.com/office/powerpoint/2010/main" val="1722719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1D5E66-9319-4A77-98FB-0427C01832C8}"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06AF0B-A84A-4DE7-90F0-337B6CE3E373}" type="slidenum">
              <a:rPr lang="en-GB" smtClean="0"/>
              <a:t>‹#›</a:t>
            </a:fld>
            <a:endParaRPr lang="en-GB"/>
          </a:p>
        </p:txBody>
      </p:sp>
    </p:spTree>
    <p:extLst>
      <p:ext uri="{BB962C8B-B14F-4D97-AF65-F5344CB8AC3E}">
        <p14:creationId xmlns:p14="http://schemas.microsoft.com/office/powerpoint/2010/main" val="42772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1D5E66-9319-4A77-98FB-0427C01832C8}"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06AF0B-A84A-4DE7-90F0-337B6CE3E373}" type="slidenum">
              <a:rPr lang="en-GB" smtClean="0"/>
              <a:t>‹#›</a:t>
            </a:fld>
            <a:endParaRPr lang="en-GB"/>
          </a:p>
        </p:txBody>
      </p:sp>
    </p:spTree>
    <p:extLst>
      <p:ext uri="{BB962C8B-B14F-4D97-AF65-F5344CB8AC3E}">
        <p14:creationId xmlns:p14="http://schemas.microsoft.com/office/powerpoint/2010/main" val="3764084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1D5E66-9319-4A77-98FB-0427C01832C8}"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06AF0B-A84A-4DE7-90F0-337B6CE3E373}" type="slidenum">
              <a:rPr lang="en-GB" smtClean="0"/>
              <a:t>‹#›</a:t>
            </a:fld>
            <a:endParaRPr lang="en-GB"/>
          </a:p>
        </p:txBody>
      </p:sp>
    </p:spTree>
    <p:extLst>
      <p:ext uri="{BB962C8B-B14F-4D97-AF65-F5344CB8AC3E}">
        <p14:creationId xmlns:p14="http://schemas.microsoft.com/office/powerpoint/2010/main" val="5293649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vider Option 1">
    <p:bg>
      <p:bgPr>
        <a:blipFill rotWithShape="1">
          <a:blip r:embed="rId2">
            <a:alphaModFix/>
          </a:blip>
          <a:stretch>
            <a:fillRect l="-39999" r="-39999"/>
          </a:stretch>
        </a:blipFill>
        <a:effectLst/>
      </p:bgPr>
    </p:bg>
    <p:spTree>
      <p:nvGrpSpPr>
        <p:cNvPr id="1" name="Shape 41"/>
        <p:cNvGrpSpPr/>
        <p:nvPr/>
      </p:nvGrpSpPr>
      <p:grpSpPr>
        <a:xfrm>
          <a:off x="0" y="0"/>
          <a:ext cx="0" cy="0"/>
          <a:chOff x="0" y="0"/>
          <a:chExt cx="0" cy="0"/>
        </a:xfrm>
      </p:grpSpPr>
      <p:sp>
        <p:nvSpPr>
          <p:cNvPr id="42" name="Shape 42"/>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3" name="Shape 43"/>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9461034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Divider Option 2">
    <p:bg>
      <p:bgPr>
        <a:blipFill rotWithShape="1">
          <a:blip r:embed="rId2">
            <a:alphaModFix/>
          </a:blip>
          <a:stretch>
            <a:fillRect l="-56997" r="-56997"/>
          </a:stretch>
        </a:blipFill>
        <a:effectLst/>
      </p:bgPr>
    </p:bg>
    <p:spTree>
      <p:nvGrpSpPr>
        <p:cNvPr id="1" name="Shape 44"/>
        <p:cNvGrpSpPr/>
        <p:nvPr/>
      </p:nvGrpSpPr>
      <p:grpSpPr>
        <a:xfrm>
          <a:off x="0" y="0"/>
          <a:ext cx="0" cy="0"/>
          <a:chOff x="0" y="0"/>
          <a:chExt cx="0" cy="0"/>
        </a:xfrm>
      </p:grpSpPr>
      <p:sp>
        <p:nvSpPr>
          <p:cNvPr id="45" name="Shape 45"/>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6" name="Shape 46"/>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5036494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Divider Option 3">
    <p:bg>
      <p:bgPr>
        <a:blipFill rotWithShape="1">
          <a:blip r:embed="rId2">
            <a:alphaModFix/>
          </a:blip>
          <a:stretch>
            <a:fillRect l="-67995" r="-67992"/>
          </a:stretch>
        </a:blipFill>
        <a:effectLst/>
      </p:bgPr>
    </p:bg>
    <p:spTree>
      <p:nvGrpSpPr>
        <p:cNvPr id="1" name="Shape 47"/>
        <p:cNvGrpSpPr/>
        <p:nvPr/>
      </p:nvGrpSpPr>
      <p:grpSpPr>
        <a:xfrm>
          <a:off x="0" y="0"/>
          <a:ext cx="0" cy="0"/>
          <a:chOff x="0" y="0"/>
          <a:chExt cx="0" cy="0"/>
        </a:xfrm>
      </p:grpSpPr>
      <p:sp>
        <p:nvSpPr>
          <p:cNvPr id="48" name="Shape 48"/>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9" name="Shape 49"/>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0228258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Divider Option 4">
    <p:bg>
      <p:bgPr>
        <a:blipFill rotWithShape="1">
          <a:blip r:embed="rId2">
            <a:alphaModFix/>
          </a:blip>
          <a:stretch>
            <a:fillRect l="-53997" r="-53997"/>
          </a:stretch>
        </a:blipFill>
        <a:effectLst/>
      </p:bgPr>
    </p:bg>
    <p:spTree>
      <p:nvGrpSpPr>
        <p:cNvPr id="1" name="Shape 50"/>
        <p:cNvGrpSpPr/>
        <p:nvPr/>
      </p:nvGrpSpPr>
      <p:grpSpPr>
        <a:xfrm>
          <a:off x="0" y="0"/>
          <a:ext cx="0" cy="0"/>
          <a:chOff x="0" y="0"/>
          <a:chExt cx="0" cy="0"/>
        </a:xfrm>
      </p:grpSpPr>
      <p:sp>
        <p:nvSpPr>
          <p:cNvPr id="51" name="Shape 51"/>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2" name="Shape 52"/>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6834635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Divider Option 5">
    <p:bg>
      <p:bgPr>
        <a:blipFill rotWithShape="1">
          <a:blip r:embed="rId2">
            <a:alphaModFix/>
          </a:blip>
          <a:stretch>
            <a:fillRect l="-32998" r="-32998"/>
          </a:stretch>
        </a:blipFill>
        <a:effectLst/>
      </p:bgPr>
    </p:bg>
    <p:spTree>
      <p:nvGrpSpPr>
        <p:cNvPr id="1" name="Shape 53"/>
        <p:cNvGrpSpPr/>
        <p:nvPr/>
      </p:nvGrpSpPr>
      <p:grpSpPr>
        <a:xfrm>
          <a:off x="0" y="0"/>
          <a:ext cx="0" cy="0"/>
          <a:chOff x="0" y="0"/>
          <a:chExt cx="0" cy="0"/>
        </a:xfrm>
      </p:grpSpPr>
      <p:sp>
        <p:nvSpPr>
          <p:cNvPr id="54" name="Shape 54"/>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2"/>
              </a:solidFill>
              <a:latin typeface="Arial"/>
              <a:ea typeface="Arial"/>
              <a:cs typeface="Arial"/>
              <a:sym typeface="Arial"/>
            </a:endParaRPr>
          </a:p>
        </p:txBody>
      </p:sp>
      <p:sp>
        <p:nvSpPr>
          <p:cNvPr id="55" name="Shape 55"/>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7696060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Divider Option 6">
    <p:bg>
      <p:bgPr>
        <a:blipFill rotWithShape="1">
          <a:blip r:embed="rId2">
            <a:alphaModFix/>
          </a:blip>
          <a:stretch>
            <a:fillRect l="-31998" r="-31997"/>
          </a:stretch>
        </a:blipFill>
        <a:effectLst/>
      </p:bgPr>
    </p:bg>
    <p:spTree>
      <p:nvGrpSpPr>
        <p:cNvPr id="1" name="Shape 56"/>
        <p:cNvGrpSpPr/>
        <p:nvPr/>
      </p:nvGrpSpPr>
      <p:grpSpPr>
        <a:xfrm>
          <a:off x="0" y="0"/>
          <a:ext cx="0" cy="0"/>
          <a:chOff x="0" y="0"/>
          <a:chExt cx="0" cy="0"/>
        </a:xfrm>
      </p:grpSpPr>
      <p:sp>
        <p:nvSpPr>
          <p:cNvPr id="57" name="Shape 57"/>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8" name="Shape 58"/>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8821452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Statement Option 1">
    <p:bg>
      <p:bgPr>
        <a:solidFill>
          <a:schemeClr val="lt2"/>
        </a:solidFill>
        <a:effectLst/>
      </p:bgPr>
    </p:bg>
    <p:spTree>
      <p:nvGrpSpPr>
        <p:cNvPr id="1" name="Shape 96"/>
        <p:cNvGrpSpPr/>
        <p:nvPr/>
      </p:nvGrpSpPr>
      <p:grpSpPr>
        <a:xfrm>
          <a:off x="0" y="0"/>
          <a:ext cx="0" cy="0"/>
          <a:chOff x="0" y="0"/>
          <a:chExt cx="0" cy="0"/>
        </a:xfrm>
      </p:grpSpPr>
      <p:pic>
        <p:nvPicPr>
          <p:cNvPr id="97" name="Shape 97"/>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98" name="Shape 98"/>
          <p:cNvSpPr txBox="1">
            <a:spLocks noGrp="1"/>
          </p:cNvSpPr>
          <p:nvPr>
            <p:ph type="ctrTitle"/>
          </p:nvPr>
        </p:nvSpPr>
        <p:spPr>
          <a:xfrm>
            <a:off x="2030101" y="2759845"/>
            <a:ext cx="8395199" cy="1338309"/>
          </a:xfrm>
          <a:prstGeom prst="rect">
            <a:avLst/>
          </a:prstGeom>
          <a:noFill/>
          <a:ln>
            <a:noFill/>
          </a:ln>
        </p:spPr>
        <p:txBody>
          <a:bodyPr lIns="91425" tIns="91425" rIns="91425" bIns="91425" anchor="ctr" anchorCtr="0"/>
          <a:lstStyle>
            <a:lvl1pPr marL="0" marR="0" lvl="0" indent="0" algn="ctr" rtl="0">
              <a:lnSpc>
                <a:spcPct val="117647"/>
              </a:lnSpc>
              <a:spcBef>
                <a:spcPts val="0"/>
              </a:spcBef>
              <a:buClr>
                <a:schemeClr val="lt2"/>
              </a:buClr>
              <a:buFont typeface="Times New Roman"/>
              <a:buNone/>
              <a:defRPr sz="3400" b="1" i="0" u="none" strike="noStrike" cap="none">
                <a:solidFill>
                  <a:schemeClr val="lt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pic>
        <p:nvPicPr>
          <p:cNvPr id="5" name="Shape 99">
            <a:extLst>
              <a:ext uri="{FF2B5EF4-FFF2-40B4-BE49-F238E27FC236}">
                <a16:creationId xmlns="" xmlns:a16="http://schemas.microsoft.com/office/drawing/2014/main" id="{341D8F2C-08A7-46C5-B938-137599CD21D2}"/>
              </a:ext>
            </a:extLst>
          </p:cNvPr>
          <p:cNvPicPr preferRelativeResize="0"/>
          <p:nvPr userDrawn="1"/>
        </p:nvPicPr>
        <p:blipFill rotWithShape="1">
          <a:blip r:embed="rId3">
            <a:alphaModFix/>
          </a:blip>
          <a:srcRect/>
          <a:stretch/>
        </p:blipFill>
        <p:spPr>
          <a:xfrm>
            <a:off x="667933" y="6296829"/>
            <a:ext cx="1237999" cy="382920"/>
          </a:xfrm>
          <a:prstGeom prst="rect">
            <a:avLst/>
          </a:prstGeom>
          <a:noFill/>
          <a:ln>
            <a:noFill/>
          </a:ln>
        </p:spPr>
      </p:pic>
    </p:spTree>
    <p:extLst>
      <p:ext uri="{BB962C8B-B14F-4D97-AF65-F5344CB8AC3E}">
        <p14:creationId xmlns:p14="http://schemas.microsoft.com/office/powerpoint/2010/main" val="1542597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tatement Option 4">
    <p:bg>
      <p:bgPr>
        <a:solidFill>
          <a:srgbClr val="D2DB0E"/>
        </a:solidFill>
        <a:effectLst/>
      </p:bgPr>
    </p:bg>
    <p:spTree>
      <p:nvGrpSpPr>
        <p:cNvPr id="1" name="Shape 100"/>
        <p:cNvGrpSpPr/>
        <p:nvPr/>
      </p:nvGrpSpPr>
      <p:grpSpPr>
        <a:xfrm>
          <a:off x="0" y="0"/>
          <a:ext cx="0" cy="0"/>
          <a:chOff x="0" y="0"/>
          <a:chExt cx="0" cy="0"/>
        </a:xfrm>
      </p:grpSpPr>
      <p:pic>
        <p:nvPicPr>
          <p:cNvPr id="101" name="Shape 101"/>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102" name="Shape 102"/>
          <p:cNvSpPr txBox="1">
            <a:spLocks noGrp="1"/>
          </p:cNvSpPr>
          <p:nvPr>
            <p:ph type="ctrTitle"/>
          </p:nvPr>
        </p:nvSpPr>
        <p:spPr>
          <a:xfrm>
            <a:off x="1992001" y="2389032"/>
            <a:ext cx="8395199" cy="1644743"/>
          </a:xfrm>
          <a:prstGeom prst="rect">
            <a:avLst/>
          </a:prstGeom>
          <a:noFill/>
          <a:ln>
            <a:noFill/>
          </a:ln>
        </p:spPr>
        <p:txBody>
          <a:bodyPr lIns="91425" tIns="91425" rIns="91425" bIns="91425" anchor="b" anchorCtr="0"/>
          <a:lstStyle>
            <a:lvl1pPr marL="0" marR="0" lvl="0" indent="0" algn="ctr" rtl="0">
              <a:lnSpc>
                <a:spcPct val="105882"/>
              </a:lnSpc>
              <a:spcBef>
                <a:spcPts val="0"/>
              </a:spcBef>
              <a:buClr>
                <a:schemeClr val="dk2"/>
              </a:buClr>
              <a:buFont typeface="Times New Roman"/>
              <a:buNone/>
              <a:defRPr sz="3400" b="1" i="1"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03" name="Shape 103"/>
          <p:cNvSpPr txBox="1">
            <a:spLocks noGrp="1"/>
          </p:cNvSpPr>
          <p:nvPr>
            <p:ph type="body" idx="1"/>
          </p:nvPr>
        </p:nvSpPr>
        <p:spPr>
          <a:xfrm>
            <a:off x="2154767" y="4179106"/>
            <a:ext cx="8020051" cy="366713"/>
          </a:xfrm>
          <a:prstGeom prst="rect">
            <a:avLst/>
          </a:prstGeom>
          <a:noFill/>
          <a:ln>
            <a:noFill/>
          </a:ln>
        </p:spPr>
        <p:txBody>
          <a:bodyPr lIns="91425" tIns="91425" rIns="91425" bIns="91425" anchor="t" anchorCtr="0"/>
          <a:lstStyle>
            <a:lvl1pPr marL="0" marR="0" lvl="0" indent="0" algn="ctr" rtl="0">
              <a:lnSpc>
                <a:spcPct val="11250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4" name="Shape 104"/>
          <p:cNvPicPr preferRelativeResize="0"/>
          <p:nvPr/>
        </p:nvPicPr>
        <p:blipFill rotWithShape="1">
          <a:blip r:embed="rId3">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3672599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1D5E66-9319-4A77-98FB-0427C01832C8}"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06AF0B-A84A-4DE7-90F0-337B6CE3E373}" type="slidenum">
              <a:rPr lang="en-GB" smtClean="0"/>
              <a:t>‹#›</a:t>
            </a:fld>
            <a:endParaRPr lang="en-GB"/>
          </a:p>
        </p:txBody>
      </p:sp>
    </p:spTree>
    <p:extLst>
      <p:ext uri="{BB962C8B-B14F-4D97-AF65-F5344CB8AC3E}">
        <p14:creationId xmlns:p14="http://schemas.microsoft.com/office/powerpoint/2010/main" val="14010969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Title and Content">
    <p:bg>
      <p:bgPr>
        <a:solidFill>
          <a:srgbClr val="FFFFFF"/>
        </a:solidFill>
        <a:effectLst/>
      </p:bgPr>
    </p:bg>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721783" y="417599"/>
            <a:ext cx="6775448" cy="1096874"/>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7" name="Shape 137"/>
          <p:cNvSpPr txBox="1">
            <a:spLocks noGrp="1"/>
          </p:cNvSpPr>
          <p:nvPr>
            <p:ph type="body" idx="1"/>
          </p:nvPr>
        </p:nvSpPr>
        <p:spPr>
          <a:xfrm>
            <a:off x="723901" y="1704976"/>
            <a:ext cx="8079316" cy="3171825"/>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rgbClr val="000000"/>
              </a:buClr>
              <a:buFont typeface="Arial"/>
              <a:buNone/>
              <a:defRPr sz="1600" b="0" i="0" u="none" strike="noStrike" cap="none">
                <a:solidFill>
                  <a:srgbClr val="000000"/>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8" name="Shape 138"/>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20732923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Numbered">
    <p:bg>
      <p:bgPr>
        <a:solidFill>
          <a:srgbClr val="FFFFFF"/>
        </a:solidFill>
        <a:effectLst/>
      </p:bgPr>
    </p:bg>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721783" y="417600"/>
            <a:ext cx="6775448" cy="111592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41" name="Shape 141"/>
          <p:cNvSpPr txBox="1">
            <a:spLocks noGrp="1"/>
          </p:cNvSpPr>
          <p:nvPr>
            <p:ph type="body" idx="1"/>
          </p:nvPr>
        </p:nvSpPr>
        <p:spPr>
          <a:xfrm>
            <a:off x="723901" y="1809750"/>
            <a:ext cx="8661399" cy="3781425"/>
          </a:xfrm>
          <a:prstGeom prst="rect">
            <a:avLst/>
          </a:prstGeom>
          <a:noFill/>
          <a:ln>
            <a:noFill/>
          </a:ln>
        </p:spPr>
        <p:txBody>
          <a:bodyPr lIns="91425" tIns="91425" rIns="91425" bIns="91425" anchor="t" anchorCtr="0"/>
          <a:lstStyle>
            <a:lvl1pPr marL="238125" marR="0" lvl="0" indent="-136525" algn="l" rtl="0">
              <a:lnSpc>
                <a:spcPct val="118750"/>
              </a:lnSpc>
              <a:spcBef>
                <a:spcPts val="1134"/>
              </a:spcBef>
              <a:spcAft>
                <a:spcPts val="0"/>
              </a:spcAft>
              <a:buClr>
                <a:schemeClr val="dk2"/>
              </a:buClr>
              <a:buSzPct val="100000"/>
              <a:buFont typeface="Times New Roman"/>
              <a:buAutoNum type="arabicPeriod"/>
              <a:defRPr sz="1600" b="1" i="0" u="none" strike="noStrike" cap="none">
                <a:solidFill>
                  <a:schemeClr val="dk2"/>
                </a:solidFill>
                <a:latin typeface="Arial"/>
                <a:ea typeface="Arial"/>
                <a:cs typeface="Arial"/>
                <a:sym typeface="Arial"/>
              </a:defRPr>
            </a:lvl1pPr>
            <a:lvl2pPr marL="428625" marR="0" lvl="1" indent="-8572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628650" marR="0" lvl="2" indent="-107950"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Shape 142"/>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22498498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Blank">
    <p:bg>
      <p:bgPr>
        <a:solidFill>
          <a:srgbClr val="FFFFFF"/>
        </a:solidFill>
        <a:effectLst/>
      </p:bgPr>
    </p:bg>
    <p:spTree>
      <p:nvGrpSpPr>
        <p:cNvPr id="1" name="Shape 196"/>
        <p:cNvGrpSpPr/>
        <p:nvPr/>
      </p:nvGrpSpPr>
      <p:grpSpPr>
        <a:xfrm>
          <a:off x="0" y="0"/>
          <a:ext cx="0" cy="0"/>
          <a:chOff x="0" y="0"/>
          <a:chExt cx="0" cy="0"/>
        </a:xfrm>
      </p:grpSpPr>
      <p:sp>
        <p:nvSpPr>
          <p:cNvPr id="197" name="Shape 197"/>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8253269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More to Learn">
    <p:bg>
      <p:bgPr>
        <a:solidFill>
          <a:schemeClr val="lt2"/>
        </a:solidFill>
        <a:effectLst/>
      </p:bgPr>
    </p:bg>
    <p:spTree>
      <p:nvGrpSpPr>
        <p:cNvPr id="1" name="Shape 198"/>
        <p:cNvGrpSpPr/>
        <p:nvPr/>
      </p:nvGrpSpPr>
      <p:grpSpPr>
        <a:xfrm>
          <a:off x="0" y="0"/>
          <a:ext cx="0" cy="0"/>
          <a:chOff x="0" y="0"/>
          <a:chExt cx="0" cy="0"/>
        </a:xfrm>
      </p:grpSpPr>
      <p:pic>
        <p:nvPicPr>
          <p:cNvPr id="199" name="Shape 199"/>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200" name="Shape 200"/>
          <p:cNvSpPr txBox="1">
            <a:spLocks noGrp="1"/>
          </p:cNvSpPr>
          <p:nvPr>
            <p:ph type="ctrTitle"/>
          </p:nvPr>
        </p:nvSpPr>
        <p:spPr>
          <a:xfrm>
            <a:off x="3111499" y="2728866"/>
            <a:ext cx="6208899" cy="985884"/>
          </a:xfrm>
          <a:prstGeom prst="rect">
            <a:avLst/>
          </a:prstGeom>
          <a:noFill/>
          <a:ln>
            <a:noFill/>
          </a:ln>
        </p:spPr>
        <p:txBody>
          <a:bodyPr lIns="91425" tIns="91425" rIns="91425" bIns="91425" anchor="b" anchorCtr="0"/>
          <a:lstStyle>
            <a:lvl1pPr marL="0" marR="0" lvl="0" indent="0" algn="ctr"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01" name="Shape 201"/>
          <p:cNvSpPr txBox="1">
            <a:spLocks noGrp="1"/>
          </p:cNvSpPr>
          <p:nvPr>
            <p:ph type="body" idx="1"/>
          </p:nvPr>
        </p:nvSpPr>
        <p:spPr>
          <a:xfrm>
            <a:off x="3124200" y="3829050"/>
            <a:ext cx="6324600" cy="638174"/>
          </a:xfrm>
          <a:prstGeom prst="rect">
            <a:avLst/>
          </a:prstGeom>
          <a:noFill/>
          <a:ln>
            <a:noFill/>
          </a:ln>
        </p:spPr>
        <p:txBody>
          <a:bodyPr lIns="91425" tIns="91425" rIns="91425" bIns="91425" anchor="t" anchorCtr="0"/>
          <a:lstStyle>
            <a:lvl1pPr marL="0" marR="0" lvl="0" indent="0" algn="ctr" rtl="0">
              <a:lnSpc>
                <a:spcPct val="13125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0" marR="0" lvl="1" indent="0" algn="ctr" rtl="0">
              <a:lnSpc>
                <a:spcPct val="131250"/>
              </a:lnSpc>
              <a:spcBef>
                <a:spcPts val="0"/>
              </a:spcBef>
              <a:spcAft>
                <a:spcPts val="0"/>
              </a:spcAft>
              <a:buClr>
                <a:schemeClr val="lt2"/>
              </a:buClr>
              <a:buFont typeface="Arial"/>
              <a:buNone/>
              <a:defRPr sz="1600" b="1" i="0" u="none" strike="noStrike" cap="none">
                <a:solidFill>
                  <a:schemeClr val="lt2"/>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8240441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Final Slide Option1">
    <p:bg>
      <p:bgPr>
        <a:solidFill>
          <a:schemeClr val="lt2"/>
        </a:solidFill>
        <a:effectLst/>
      </p:bgPr>
    </p:bg>
    <p:spTree>
      <p:nvGrpSpPr>
        <p:cNvPr id="1" name="Shape 202"/>
        <p:cNvGrpSpPr/>
        <p:nvPr/>
      </p:nvGrpSpPr>
      <p:grpSpPr>
        <a:xfrm>
          <a:off x="0" y="0"/>
          <a:ext cx="0" cy="0"/>
          <a:chOff x="0" y="0"/>
          <a:chExt cx="0" cy="0"/>
        </a:xfrm>
      </p:grpSpPr>
      <p:pic>
        <p:nvPicPr>
          <p:cNvPr id="203" name="Shape 203"/>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22919266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Final Slide Option2">
    <p:bg>
      <p:bgPr>
        <a:solidFill>
          <a:schemeClr val="lt1"/>
        </a:solidFill>
        <a:effectLst/>
      </p:bgPr>
    </p:bg>
    <p:spTree>
      <p:nvGrpSpPr>
        <p:cNvPr id="1" name="Shape 204"/>
        <p:cNvGrpSpPr/>
        <p:nvPr/>
      </p:nvGrpSpPr>
      <p:grpSpPr>
        <a:xfrm>
          <a:off x="0" y="0"/>
          <a:ext cx="0" cy="0"/>
          <a:chOff x="0" y="0"/>
          <a:chExt cx="0" cy="0"/>
        </a:xfrm>
      </p:grpSpPr>
      <p:pic>
        <p:nvPicPr>
          <p:cNvPr id="205" name="Shape 205"/>
          <p:cNvPicPr preferRelativeResize="0"/>
          <p:nvPr/>
        </p:nvPicPr>
        <p:blipFill rotWithShape="1">
          <a:blip r:embed="rId2">
            <a:alphaModFix/>
          </a:blip>
          <a:srcRect/>
          <a:stretch/>
        </p:blipFill>
        <p:spPr>
          <a:xfrm>
            <a:off x="3867907" y="3558921"/>
            <a:ext cx="4506984" cy="216406"/>
          </a:xfrm>
          <a:prstGeom prst="rect">
            <a:avLst/>
          </a:prstGeom>
          <a:noFill/>
          <a:ln>
            <a:noFill/>
          </a:ln>
        </p:spPr>
      </p:pic>
    </p:spTree>
    <p:extLst>
      <p:ext uri="{BB962C8B-B14F-4D97-AF65-F5344CB8AC3E}">
        <p14:creationId xmlns:p14="http://schemas.microsoft.com/office/powerpoint/2010/main" val="31224146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Final Slide Option3">
    <p:bg>
      <p:bgPr>
        <a:solidFill>
          <a:srgbClr val="595959"/>
        </a:solidFill>
        <a:effectLst/>
      </p:bgPr>
    </p:bg>
    <p:spTree>
      <p:nvGrpSpPr>
        <p:cNvPr id="1" name="Shape 206"/>
        <p:cNvGrpSpPr/>
        <p:nvPr/>
      </p:nvGrpSpPr>
      <p:grpSpPr>
        <a:xfrm>
          <a:off x="0" y="0"/>
          <a:ext cx="0" cy="0"/>
          <a:chOff x="0" y="0"/>
          <a:chExt cx="0" cy="0"/>
        </a:xfrm>
      </p:grpSpPr>
      <p:pic>
        <p:nvPicPr>
          <p:cNvPr id="207" name="Shape 207"/>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1366501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1D5E66-9319-4A77-98FB-0427C01832C8}"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06AF0B-A84A-4DE7-90F0-337B6CE3E373}" type="slidenum">
              <a:rPr lang="en-GB" smtClean="0"/>
              <a:t>‹#›</a:t>
            </a:fld>
            <a:endParaRPr lang="en-GB"/>
          </a:p>
        </p:txBody>
      </p:sp>
    </p:spTree>
    <p:extLst>
      <p:ext uri="{BB962C8B-B14F-4D97-AF65-F5344CB8AC3E}">
        <p14:creationId xmlns:p14="http://schemas.microsoft.com/office/powerpoint/2010/main" val="2669481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1D5E66-9319-4A77-98FB-0427C01832C8}"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06AF0B-A84A-4DE7-90F0-337B6CE3E373}" type="slidenum">
              <a:rPr lang="en-GB" smtClean="0"/>
              <a:t>‹#›</a:t>
            </a:fld>
            <a:endParaRPr lang="en-GB"/>
          </a:p>
        </p:txBody>
      </p:sp>
    </p:spTree>
    <p:extLst>
      <p:ext uri="{BB962C8B-B14F-4D97-AF65-F5344CB8AC3E}">
        <p14:creationId xmlns:p14="http://schemas.microsoft.com/office/powerpoint/2010/main" val="8449812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1D5E66-9319-4A77-98FB-0427C01832C8}" type="datetimeFigureOut">
              <a:rPr lang="en-GB" smtClean="0"/>
              <a:t>31/08/2017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206AF0B-A84A-4DE7-90F0-337B6CE3E373}" type="slidenum">
              <a:rPr lang="en-GB" smtClean="0"/>
              <a:t>‹#›</a:t>
            </a:fld>
            <a:endParaRPr lang="en-GB"/>
          </a:p>
        </p:txBody>
      </p:sp>
    </p:spTree>
    <p:extLst>
      <p:ext uri="{BB962C8B-B14F-4D97-AF65-F5344CB8AC3E}">
        <p14:creationId xmlns:p14="http://schemas.microsoft.com/office/powerpoint/2010/main" val="32840593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1D5E66-9319-4A77-98FB-0427C01832C8}" type="datetimeFigureOut">
              <a:rPr lang="en-GB" smtClean="0"/>
              <a:t>31/08/2017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206AF0B-A84A-4DE7-90F0-337B6CE3E373}" type="slidenum">
              <a:rPr lang="en-GB" smtClean="0"/>
              <a:t>‹#›</a:t>
            </a:fld>
            <a:endParaRPr lang="en-GB"/>
          </a:p>
        </p:txBody>
      </p:sp>
    </p:spTree>
    <p:extLst>
      <p:ext uri="{BB962C8B-B14F-4D97-AF65-F5344CB8AC3E}">
        <p14:creationId xmlns:p14="http://schemas.microsoft.com/office/powerpoint/2010/main" val="2311577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1D5E66-9319-4A77-98FB-0427C01832C8}" type="datetimeFigureOut">
              <a:rPr lang="en-GB" smtClean="0"/>
              <a:t>31/08/2017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206AF0B-A84A-4DE7-90F0-337B6CE3E373}" type="slidenum">
              <a:rPr lang="en-GB" smtClean="0"/>
              <a:t>‹#›</a:t>
            </a:fld>
            <a:endParaRPr lang="en-GB"/>
          </a:p>
        </p:txBody>
      </p:sp>
    </p:spTree>
    <p:extLst>
      <p:ext uri="{BB962C8B-B14F-4D97-AF65-F5344CB8AC3E}">
        <p14:creationId xmlns:p14="http://schemas.microsoft.com/office/powerpoint/2010/main" val="3881766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1D5E66-9319-4A77-98FB-0427C01832C8}"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06AF0B-A84A-4DE7-90F0-337B6CE3E373}" type="slidenum">
              <a:rPr lang="en-GB" smtClean="0"/>
              <a:t>‹#›</a:t>
            </a:fld>
            <a:endParaRPr lang="en-GB"/>
          </a:p>
        </p:txBody>
      </p:sp>
    </p:spTree>
    <p:extLst>
      <p:ext uri="{BB962C8B-B14F-4D97-AF65-F5344CB8AC3E}">
        <p14:creationId xmlns:p14="http://schemas.microsoft.com/office/powerpoint/2010/main" val="3714652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1D5E66-9319-4A77-98FB-0427C01832C8}"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06AF0B-A84A-4DE7-90F0-337B6CE3E373}" type="slidenum">
              <a:rPr lang="en-GB" smtClean="0"/>
              <a:t>‹#›</a:t>
            </a:fld>
            <a:endParaRPr lang="en-GB"/>
          </a:p>
        </p:txBody>
      </p:sp>
    </p:spTree>
    <p:extLst>
      <p:ext uri="{BB962C8B-B14F-4D97-AF65-F5344CB8AC3E}">
        <p14:creationId xmlns:p14="http://schemas.microsoft.com/office/powerpoint/2010/main" val="34702743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1D5E66-9319-4A77-98FB-0427C01832C8}" type="datetimeFigureOut">
              <a:rPr lang="en-GB" smtClean="0"/>
              <a:t>31/08/2017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06AF0B-A84A-4DE7-90F0-337B6CE3E373}" type="slidenum">
              <a:rPr lang="en-GB" smtClean="0"/>
              <a:t>‹#›</a:t>
            </a:fld>
            <a:endParaRPr lang="en-GB"/>
          </a:p>
        </p:txBody>
      </p:sp>
    </p:spTree>
    <p:extLst>
      <p:ext uri="{BB962C8B-B14F-4D97-AF65-F5344CB8AC3E}">
        <p14:creationId xmlns:p14="http://schemas.microsoft.com/office/powerpoint/2010/main" val="27739658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Shape 7"/>
          <p:cNvSpPr txBox="1">
            <a:spLocks noGrp="1"/>
          </p:cNvSpPr>
          <p:nvPr>
            <p:ph type="title"/>
          </p:nvPr>
        </p:nvSpPr>
        <p:spPr>
          <a:xfrm>
            <a:off x="721783" y="417600"/>
            <a:ext cx="7977717" cy="90637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1"/>
              </a:buClr>
              <a:buFont typeface="Times New Roman"/>
              <a:buNone/>
              <a:defRPr sz="3400" b="1"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 name="Shape 8"/>
          <p:cNvSpPr txBox="1">
            <a:spLocks noGrp="1"/>
          </p:cNvSpPr>
          <p:nvPr>
            <p:ph type="body" idx="1"/>
          </p:nvPr>
        </p:nvSpPr>
        <p:spPr>
          <a:xfrm>
            <a:off x="713199" y="1704975"/>
            <a:ext cx="8001507" cy="4285174"/>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chemeClr val="dk1"/>
              </a:buClr>
              <a:buFont typeface="Arial"/>
              <a:buNone/>
              <a:defRPr sz="1600" b="0" i="0" u="none" strike="noStrike" cap="none">
                <a:solidFill>
                  <a:schemeClr val="dk1"/>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Shape 9"/>
          <p:cNvCxnSpPr/>
          <p:nvPr/>
        </p:nvCxnSpPr>
        <p:spPr>
          <a:xfrm>
            <a:off x="11286723" y="6504781"/>
            <a:ext cx="0" cy="86399"/>
          </a:xfrm>
          <a:prstGeom prst="straightConnector1">
            <a:avLst/>
          </a:prstGeom>
          <a:noFill/>
          <a:ln w="9525" cap="flat" cmpd="sng">
            <a:solidFill>
              <a:schemeClr val="lt2"/>
            </a:solidFill>
            <a:prstDash val="solid"/>
            <a:round/>
            <a:headEnd type="none" w="med" len="med"/>
            <a:tailEnd type="none" w="med" len="med"/>
          </a:ln>
        </p:spPr>
      </p:cxnSp>
      <p:sp>
        <p:nvSpPr>
          <p:cNvPr id="10" name="Shape 10"/>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pic>
        <p:nvPicPr>
          <p:cNvPr id="11" name="Shape 11"/>
          <p:cNvPicPr preferRelativeResize="0"/>
          <p:nvPr/>
        </p:nvPicPr>
        <p:blipFill rotWithShape="1">
          <a:blip r:embed="rId17">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2975893466"/>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Shape 373"/>
          <p:cNvSpPr txBox="1">
            <a:spLocks noGrp="1"/>
          </p:cNvSpPr>
          <p:nvPr>
            <p:ph type="ctrTitle"/>
          </p:nvPr>
        </p:nvSpPr>
        <p:spPr>
          <a:xfrm>
            <a:off x="3090965" y="2334828"/>
            <a:ext cx="6296399" cy="2263806"/>
          </a:xfrm>
          <a:prstGeom prst="rect">
            <a:avLst/>
          </a:prstGeom>
          <a:noFill/>
          <a:ln>
            <a:noFill/>
          </a:ln>
        </p:spPr>
        <p:txBody>
          <a:bodyPr lIns="0" tIns="0" rIns="0" bIns="0" anchor="ctr" anchorCtr="0">
            <a:noAutofit/>
          </a:bodyPr>
          <a:lstStyle/>
          <a:p>
            <a:pPr>
              <a:lnSpc>
                <a:spcPct val="100000"/>
              </a:lnSpc>
              <a:buSzPct val="25000"/>
            </a:pPr>
            <a:r>
              <a:rPr lang="en-GB" sz="6000" dirty="0"/>
              <a:t>Week 9 – </a:t>
            </a:r>
            <a:br>
              <a:rPr lang="en-GB" sz="6000" dirty="0"/>
            </a:br>
            <a:r>
              <a:rPr lang="en-GB" sz="6000" dirty="0"/>
              <a:t>Boxing Debate</a:t>
            </a:r>
            <a:r>
              <a:rPr lang="en-GB" dirty="0"/>
              <a:t/>
            </a:r>
            <a:br>
              <a:rPr lang="en-GB" dirty="0"/>
            </a:br>
            <a:r>
              <a:rPr lang="en-GB" dirty="0"/>
              <a:t/>
            </a:r>
            <a:br>
              <a:rPr lang="en-GB" dirty="0"/>
            </a:br>
            <a:endParaRPr lang="en-GB" dirty="0"/>
          </a:p>
        </p:txBody>
      </p:sp>
    </p:spTree>
    <p:extLst>
      <p:ext uri="{BB962C8B-B14F-4D97-AF65-F5344CB8AC3E}">
        <p14:creationId xmlns:p14="http://schemas.microsoft.com/office/powerpoint/2010/main" val="3868625037"/>
      </p:ext>
    </p:extLst>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4918" y="2478933"/>
            <a:ext cx="10515600" cy="1325563"/>
          </a:xfrm>
        </p:spPr>
        <p:txBody>
          <a:bodyPr/>
          <a:lstStyle/>
          <a:p>
            <a:r>
              <a:rPr lang="en-GB" b="1" dirty="0"/>
              <a:t>What are the key features of a debate?</a:t>
            </a:r>
          </a:p>
        </p:txBody>
      </p:sp>
      <p:pic>
        <p:nvPicPr>
          <p:cNvPr id="4" name="Picture 3">
            <a:extLst>
              <a:ext uri="{FF2B5EF4-FFF2-40B4-BE49-F238E27FC236}">
                <a16:creationId xmlns="" xmlns:a16="http://schemas.microsoft.com/office/drawing/2014/main" id="{7A30CEC5-B58D-4B7D-A3E5-464C0962C7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Tree>
    <p:extLst>
      <p:ext uri="{BB962C8B-B14F-4D97-AF65-F5344CB8AC3E}">
        <p14:creationId xmlns:p14="http://schemas.microsoft.com/office/powerpoint/2010/main" val="1674707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8E997979-D41B-494F-A3C9-A13819C2A4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191368"/>
            <a:ext cx="1447786" cy="561104"/>
          </a:xfrm>
          <a:prstGeom prst="rect">
            <a:avLst/>
          </a:prstGeom>
        </p:spPr>
      </p:pic>
      <p:sp>
        <p:nvSpPr>
          <p:cNvPr id="10" name="Rectangle 9">
            <a:extLst>
              <a:ext uri="{FF2B5EF4-FFF2-40B4-BE49-F238E27FC236}">
                <a16:creationId xmlns="" xmlns:a16="http://schemas.microsoft.com/office/drawing/2014/main" id="{6F1126B2-3AAA-4E56-8791-999507AD392A}"/>
              </a:ext>
            </a:extLst>
          </p:cNvPr>
          <p:cNvSpPr/>
          <p:nvPr/>
        </p:nvSpPr>
        <p:spPr>
          <a:xfrm>
            <a:off x="334851" y="137424"/>
            <a:ext cx="10675620" cy="5632311"/>
          </a:xfrm>
          <a:prstGeom prst="rect">
            <a:avLst/>
          </a:prstGeom>
        </p:spPr>
        <p:txBody>
          <a:bodyPr wrap="square">
            <a:spAutoFit/>
          </a:bodyPr>
          <a:lstStyle/>
          <a:p>
            <a:pPr marL="285750" indent="-285750">
              <a:buFont typeface="Arial" panose="020B0604020202020204" pitchFamily="34" charset="0"/>
              <a:buChar char="•"/>
            </a:pPr>
            <a:r>
              <a:rPr lang="en-US" dirty="0"/>
              <a:t>In Watson’s corner it is now 11.08pm and he has been placed on a stretcher. The doctor has a tube in Watson’s mouth to help him breathe. He is, let’s not hide from it, slowly dying. There is no emergency resuscitation equipment available at ringside. That all changes in the months to come. Tibbs, the DJ Tim Westwood, a nice guy called </a:t>
            </a:r>
            <a:r>
              <a:rPr lang="en-US" dirty="0" err="1"/>
              <a:t>Kamel</a:t>
            </a:r>
            <a:r>
              <a:rPr lang="en-US" dirty="0"/>
              <a:t> and a scared-looking medic each have a corner of Watson’s stretcher. He is carried at pace from the ring, from the ringside area and to a waiting, but ill-equipped, ambulance. The police have restored order inside the football ground and as Watson leaves the pitch an announcement comes over the </a:t>
            </a:r>
            <a:r>
              <a:rPr lang="en-US" dirty="0" err="1"/>
              <a:t>Tannoy</a:t>
            </a:r>
            <a:r>
              <a:rPr lang="en-US" dirty="0"/>
              <a:t> thanking people for coming, and giving details of the next Spurs home game.</a:t>
            </a:r>
          </a:p>
          <a:p>
            <a:pPr marL="285750" indent="-285750">
              <a:buFont typeface="Arial" panose="020B0604020202020204" pitchFamily="34" charset="0"/>
              <a:buChar char="•"/>
            </a:pPr>
            <a:r>
              <a:rPr lang="en-US" dirty="0"/>
              <a:t>Watson is taken to the North Middlesex hospital, arriving there at 23.22pm. It is the wrong place. There is inadequate resuscitation equipment and no specialist head trauma staff. That all changes after the fight. He is placed alongside other Saturday night specials and his boxing boots are glowing in the gloom. His pupils are fixed and dilated; his brain stem has suffered an injury. (If this is grim reading, try and listen as Watson tells the story in his faltering and often haunting voice.) Thankfully, he is resuscitated and one pupil becomes unfixed. It is 23.55pm when he leaves North Middlesex for </a:t>
            </a:r>
            <a:r>
              <a:rPr lang="en-US" dirty="0" err="1"/>
              <a:t>Barts</a:t>
            </a:r>
            <a:r>
              <a:rPr lang="en-US" dirty="0"/>
              <a:t> Hospital. That is one minute outside the Golden Hour of essential rescue that all neurosurgeons preach. But this is Michael Watson and he doesn't want to die.</a:t>
            </a:r>
          </a:p>
          <a:p>
            <a:pPr algn="ctr"/>
            <a:r>
              <a:rPr lang="en-US" dirty="0"/>
              <a:t>***</a:t>
            </a:r>
          </a:p>
          <a:p>
            <a:pPr marL="285750" indent="-285750">
              <a:buFont typeface="Arial" panose="020B0604020202020204" pitchFamily="34" charset="0"/>
              <a:buChar char="•"/>
            </a:pPr>
            <a:r>
              <a:rPr lang="en-US" dirty="0"/>
              <a:t>And so it goes. In 1993, a few weeks before the Eubank and Nigel Benn rematch, I went to see Watson. He was finally living back at his home. He had a series of </a:t>
            </a:r>
            <a:r>
              <a:rPr lang="en-US" dirty="0" err="1"/>
              <a:t>carers</a:t>
            </a:r>
            <a:r>
              <a:rPr lang="en-US" dirty="0"/>
              <a:t>. I sat with him as he ate chicken and rice. It was messy. He was struggling with words. There was a gaudy boxing belt on one wall, a gift from Benn, and the house was horribly sterile.</a:t>
            </a:r>
          </a:p>
        </p:txBody>
      </p:sp>
      <p:sp>
        <p:nvSpPr>
          <p:cNvPr id="11" name="TextBox 10">
            <a:extLst>
              <a:ext uri="{FF2B5EF4-FFF2-40B4-BE49-F238E27FC236}">
                <a16:creationId xmlns="" xmlns:a16="http://schemas.microsoft.com/office/drawing/2014/main" id="{EC8C2727-9F59-41A4-8375-F7357EEC9306}"/>
              </a:ext>
            </a:extLst>
          </p:cNvPr>
          <p:cNvSpPr txBox="1"/>
          <p:nvPr/>
        </p:nvSpPr>
        <p:spPr>
          <a:xfrm>
            <a:off x="334851" y="5769735"/>
            <a:ext cx="11153104" cy="954107"/>
          </a:xfrm>
          <a:prstGeom prst="rect">
            <a:avLst/>
          </a:prstGeom>
          <a:noFill/>
        </p:spPr>
        <p:txBody>
          <a:bodyPr wrap="square" rtlCol="0">
            <a:spAutoFit/>
          </a:bodyPr>
          <a:lstStyle/>
          <a:p>
            <a:r>
              <a:rPr lang="en-GB" sz="2800" b="1" dirty="0">
                <a:solidFill>
                  <a:srgbClr val="7030A0"/>
                </a:solidFill>
              </a:rPr>
              <a:t>How does the writer use language and structure to engage the reader?</a:t>
            </a:r>
          </a:p>
          <a:p>
            <a:r>
              <a:rPr lang="en-GB" sz="2800" b="1" i="1" dirty="0">
                <a:solidFill>
                  <a:srgbClr val="7030A0"/>
                </a:solidFill>
              </a:rPr>
              <a:t>Treat this like a 15 mark question.</a:t>
            </a:r>
          </a:p>
        </p:txBody>
      </p:sp>
    </p:spTree>
    <p:extLst>
      <p:ext uri="{BB962C8B-B14F-4D97-AF65-F5344CB8AC3E}">
        <p14:creationId xmlns:p14="http://schemas.microsoft.com/office/powerpoint/2010/main" val="4162675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GB" b="1" dirty="0"/>
              <a:t>Parliamentary Debate</a:t>
            </a:r>
          </a:p>
        </p:txBody>
      </p:sp>
      <p:pic>
        <p:nvPicPr>
          <p:cNvPr id="4" name="Picture 3">
            <a:extLst>
              <a:ext uri="{FF2B5EF4-FFF2-40B4-BE49-F238E27FC236}">
                <a16:creationId xmlns="" xmlns:a16="http://schemas.microsoft.com/office/drawing/2014/main" id="{D5C6F866-40EF-4AA3-B21F-466F435B2C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32" y="6031348"/>
            <a:ext cx="1447786" cy="561104"/>
          </a:xfrm>
          <a:prstGeom prst="rect">
            <a:avLst/>
          </a:prstGeom>
        </p:spPr>
      </p:pic>
      <p:sp>
        <p:nvSpPr>
          <p:cNvPr id="7" name="Content Placeholder 2">
            <a:extLst>
              <a:ext uri="{FF2B5EF4-FFF2-40B4-BE49-F238E27FC236}">
                <a16:creationId xmlns="" xmlns:a16="http://schemas.microsoft.com/office/drawing/2014/main" id="{10B2C8A7-E778-4DA9-804F-491BFE59CEC8}"/>
              </a:ext>
            </a:extLst>
          </p:cNvPr>
          <p:cNvSpPr>
            <a:spLocks noGrp="1"/>
          </p:cNvSpPr>
          <p:nvPr>
            <p:ph idx="1"/>
          </p:nvPr>
        </p:nvSpPr>
        <p:spPr>
          <a:xfrm>
            <a:off x="838200" y="1352282"/>
            <a:ext cx="10515600" cy="5215943"/>
          </a:xfrm>
        </p:spPr>
        <p:txBody>
          <a:bodyPr>
            <a:normAutofit/>
          </a:bodyPr>
          <a:lstStyle/>
          <a:p>
            <a:r>
              <a:rPr lang="en-GB" b="1" dirty="0"/>
              <a:t>Should boxing be banned?</a:t>
            </a:r>
          </a:p>
          <a:p>
            <a:endParaRPr lang="en-GB" b="1" dirty="0"/>
          </a:p>
          <a:p>
            <a:r>
              <a:rPr lang="en-GB" b="1" dirty="0"/>
              <a:t>What evidence would you use to support YOUR argument?</a:t>
            </a:r>
          </a:p>
          <a:p>
            <a:endParaRPr lang="en-GB" b="1" dirty="0"/>
          </a:p>
          <a:p>
            <a:r>
              <a:rPr lang="en-GB" b="1" dirty="0"/>
              <a:t>Write your own speech for presentation at a parliamentary debate about whether or not you think boxing should be banned.  Remember to make your speech persuasive and formal throughout.</a:t>
            </a:r>
          </a:p>
          <a:p>
            <a:endParaRPr lang="en-GB" b="1" dirty="0"/>
          </a:p>
          <a:p>
            <a:r>
              <a:rPr lang="en-GB" b="1" dirty="0"/>
              <a:t>This is a writing exam question – you will marked out of 24 for the content and style of your piece, and out of 16 for your spelling, punctuation and grammar. </a:t>
            </a:r>
          </a:p>
          <a:p>
            <a:endParaRPr lang="en-GB" b="1" dirty="0"/>
          </a:p>
          <a:p>
            <a:endParaRPr lang="en-GB" b="1" dirty="0"/>
          </a:p>
        </p:txBody>
      </p:sp>
    </p:spTree>
    <p:extLst>
      <p:ext uri="{BB962C8B-B14F-4D97-AF65-F5344CB8AC3E}">
        <p14:creationId xmlns:p14="http://schemas.microsoft.com/office/powerpoint/2010/main" val="17721435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8654</TotalTime>
  <Words>492</Words>
  <Application>Microsoft Office PowerPoint</Application>
  <PresentationFormat>Widescreen</PresentationFormat>
  <Paragraphs>19</Paragraphs>
  <Slides>4</Slides>
  <Notes>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vt:i4>
      </vt:variant>
    </vt:vector>
  </HeadingPairs>
  <TitlesOfParts>
    <vt:vector size="10" baseType="lpstr">
      <vt:lpstr>Arial</vt:lpstr>
      <vt:lpstr>Calibri</vt:lpstr>
      <vt:lpstr>Calibri Light</vt:lpstr>
      <vt:lpstr>Times New Roman</vt:lpstr>
      <vt:lpstr>Office Theme</vt:lpstr>
      <vt:lpstr>Pearson</vt:lpstr>
      <vt:lpstr>Week 9 –  Boxing Debate  </vt:lpstr>
      <vt:lpstr>What are the key features of a debate?</vt:lpstr>
      <vt:lpstr>PowerPoint Presentation</vt:lpstr>
      <vt:lpstr>Parliamentary Debate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Paper 2 - Reading</dc:title>
  <dc:creator>Rebecca White</dc:creator>
  <cp:lastModifiedBy>Slade, Liz</cp:lastModifiedBy>
  <cp:revision>79</cp:revision>
  <dcterms:created xsi:type="dcterms:W3CDTF">2017-02-18T08:09:42Z</dcterms:created>
  <dcterms:modified xsi:type="dcterms:W3CDTF">2017-08-31T14:58:40Z</dcterms:modified>
</cp:coreProperties>
</file>